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4" r:id="rId18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orbel" panose="020B0503020204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C1037D-5255-4CA6-A61C-5C509F8046BC}">
  <a:tblStyle styleId="{79C1037D-5255-4CA6-A61C-5C509F8046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595"/>
  </p:normalViewPr>
  <p:slideViewPr>
    <p:cSldViewPr snapToGrid="0">
      <p:cViewPr varScale="1">
        <p:scale>
          <a:sx n="153" d="100"/>
          <a:sy n="153" d="100"/>
        </p:scale>
        <p:origin x="2208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5cab21261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45cab21261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5cab21261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45cab21261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5cab21261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5cab21261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g45cab21261_1_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42755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5cab21261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5cab21261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45cab21261_1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67028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5cab21261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5cab21261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45cab21261_1_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5031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5cab21261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g45cab21261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29109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5cab2126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45cab2126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90572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5cab2126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45cab2126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45cab21261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45cab21261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5cab2126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labeling,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engineering,</a:t>
            </a:r>
            <a:r>
              <a:rPr lang="zh-CN" altLang="en-US" dirty="0"/>
              <a:t> </a:t>
            </a:r>
            <a:r>
              <a:rPr lang="en-US" altLang="zh-CN" dirty="0"/>
              <a:t>block</a:t>
            </a:r>
            <a:r>
              <a:rPr lang="zh-CN" altLang="en-US" dirty="0"/>
              <a:t> </a:t>
            </a:r>
            <a:r>
              <a:rPr lang="en-US" altLang="zh-CN" dirty="0"/>
              <a:t>definition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  <a:endParaRPr dirty="0"/>
          </a:p>
        </p:txBody>
      </p:sp>
      <p:sp>
        <p:nvSpPr>
          <p:cNvPr id="68" name="Google Shape;68;g45cab2126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5cab2126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5cab2126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g45cab21261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5cab21261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5cab21261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g45cab21261_0_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5cab2126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g45cab2126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5cab2126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45cab2126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5cab21261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45cab21261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5cab2126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45cab2126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1"/>
          </p:nvPr>
        </p:nvSpPr>
        <p:spPr>
          <a:xfrm rot="5400000">
            <a:off x="2113039" y="-460172"/>
            <a:ext cx="491792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orbe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orbe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  <a:defRPr sz="4400" b="1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2" name="Google Shape;12;p1"/>
          <p:cNvCxnSpPr/>
          <p:nvPr/>
        </p:nvCxnSpPr>
        <p:spPr>
          <a:xfrm>
            <a:off x="457200" y="6184775"/>
            <a:ext cx="8305800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1"/>
          <p:cNvCxnSpPr/>
          <p:nvPr/>
        </p:nvCxnSpPr>
        <p:spPr>
          <a:xfrm>
            <a:off x="381000" y="1108239"/>
            <a:ext cx="8382000" cy="0"/>
          </a:xfrm>
          <a:prstGeom prst="straightConnector1">
            <a:avLst/>
          </a:prstGeom>
          <a:noFill/>
          <a:ln w="63500" cap="flat" cmpd="sng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" name="Google Shape;14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442513" y="6230470"/>
            <a:ext cx="890265" cy="559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/>
          <p:cNvPicPr preferRelativeResize="0"/>
          <p:nvPr/>
        </p:nvPicPr>
        <p:blipFill rotWithShape="1">
          <a:blip r:embed="rId14">
            <a:alphaModFix/>
          </a:blip>
          <a:srcRect l="4051" t="24790" r="2784" b="18650"/>
          <a:stretch/>
        </p:blipFill>
        <p:spPr>
          <a:xfrm>
            <a:off x="1395656" y="6293344"/>
            <a:ext cx="4627009" cy="47191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6476997" y="6307668"/>
            <a:ext cx="225777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rPr>
              <a:t>EECS 584 – Fall 2018</a:t>
            </a:r>
            <a:endParaRPr sz="1800" b="1" i="0">
              <a:solidFill>
                <a:schemeClr val="dk2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45/3183713.3196926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ites.google.com/site/anhaidgroup/useful-stuff/data" TargetMode="External"/><Relationship Id="rId4" Type="http://schemas.openxmlformats.org/officeDocument/2006/relationships/hyperlink" Target="https://dbs.uni-leipzig.de/en/research/projects/object_matching/fever/benchmark_datasets_for_entity_resolution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495300" y="1590625"/>
            <a:ext cx="8153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 sz="4000"/>
              <a:t>Entity Resolution in Deep Learning</a:t>
            </a:r>
            <a:endParaRPr sz="4000"/>
          </a:p>
        </p:txBody>
      </p:sp>
      <p:sp>
        <p:nvSpPr>
          <p:cNvPr id="58" name="Google Shape;58;p13"/>
          <p:cNvSpPr txBox="1"/>
          <p:nvPr/>
        </p:nvSpPr>
        <p:spPr>
          <a:xfrm>
            <a:off x="4001700" y="4680675"/>
            <a:ext cx="4647000" cy="7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2500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Calibri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Presenters: Kailin Tang &amp; Siyuan Xie</a:t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1978050" y="3081400"/>
            <a:ext cx="5187900" cy="5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rPr>
              <a:t>Mid-semester Progress Report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 sz="3200"/>
              <a:t>Approaches - Classification Models Results </a:t>
            </a:r>
            <a:endParaRPr sz="3200"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250" y="1345900"/>
            <a:ext cx="8725548" cy="446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 sz="3200"/>
              <a:t>Approaches - Classification Models Results </a:t>
            </a:r>
            <a:endParaRPr sz="3200"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00" y="1713658"/>
            <a:ext cx="4777121" cy="343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3371" y="2314088"/>
            <a:ext cx="3998376" cy="222977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6;p19">
            <a:extLst>
              <a:ext uri="{FF2B5EF4-FFF2-40B4-BE49-F238E27FC236}">
                <a16:creationId xmlns:a16="http://schemas.microsoft.com/office/drawing/2014/main" id="{5E1A6466-D9AA-7748-93D1-0C7792B919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80270" y="5241648"/>
            <a:ext cx="4217295" cy="6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dirty="0"/>
              <a:t>DNN</a:t>
            </a:r>
            <a:r>
              <a:rPr lang="zh-CN" altLang="en-US" sz="2400" dirty="0"/>
              <a:t> </a:t>
            </a:r>
            <a:r>
              <a:rPr lang="en-US" altLang="zh-CN" sz="2400" dirty="0"/>
              <a:t>outperforms</a:t>
            </a:r>
            <a:r>
              <a:rPr lang="zh-CN" altLang="en-US" sz="2400" dirty="0"/>
              <a:t> </a:t>
            </a:r>
            <a:r>
              <a:rPr lang="en-US" altLang="zh-CN" sz="2400" dirty="0"/>
              <a:t>other</a:t>
            </a:r>
            <a:r>
              <a:rPr lang="zh-CN" altLang="en-US" sz="2400" dirty="0"/>
              <a:t> </a:t>
            </a:r>
            <a:r>
              <a:rPr lang="en-US" altLang="zh-CN" sz="2400" dirty="0"/>
              <a:t>models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/>
              <a:t>moderate</a:t>
            </a:r>
            <a:r>
              <a:rPr lang="zh-CN" altLang="en-US" sz="2400" dirty="0"/>
              <a:t> </a:t>
            </a:r>
            <a:r>
              <a:rPr lang="en-US" altLang="zh-CN" sz="2400" dirty="0"/>
              <a:t>training</a:t>
            </a:r>
            <a:r>
              <a:rPr lang="zh-CN" altLang="en-US" sz="2400" dirty="0"/>
              <a:t> </a:t>
            </a:r>
            <a:r>
              <a:rPr lang="en-US" altLang="zh-CN" sz="2400" dirty="0"/>
              <a:t>time!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Approaches - Locality Sensitive Hashing(LSH)</a:t>
            </a:r>
            <a:endParaRPr sz="3000"/>
          </a:p>
        </p:txBody>
      </p:sp>
      <p:sp>
        <p:nvSpPr>
          <p:cNvPr id="139" name="Google Shape;139;p24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It’s </a:t>
            </a:r>
            <a:r>
              <a:rPr lang="en-US" dirty="0">
                <a:solidFill>
                  <a:srgbClr val="FF0000"/>
                </a:solidFill>
              </a:rPr>
              <a:t>not efficient</a:t>
            </a:r>
            <a:r>
              <a:rPr lang="en-US" dirty="0"/>
              <a:t> to compare all the entities when we have massive data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Blocking</a:t>
            </a:r>
            <a:r>
              <a:rPr lang="en-US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rgbClr val="FF0000"/>
                </a:solidFill>
              </a:rPr>
              <a:t> filter out </a:t>
            </a:r>
            <a:r>
              <a:rPr lang="en-US" dirty="0"/>
              <a:t>unnecessary comparisons with tuples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dirty="0">
                <a:solidFill>
                  <a:srgbClr val="FF0000"/>
                </a:solidFill>
              </a:rPr>
              <a:t>Locality Sensitive Hashing</a:t>
            </a:r>
            <a:r>
              <a:rPr lang="en-US" dirty="0"/>
              <a:t>: similar tuples will have similar hash code.</a:t>
            </a:r>
            <a:endParaRPr dirty="0"/>
          </a:p>
          <a:p>
            <a:pPr marL="91440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2800" dirty="0"/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4212441"/>
            <a:ext cx="8229599" cy="14570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9125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Example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dirty="0" err="1"/>
              <a:t>minHash</a:t>
            </a:r>
            <a:endParaRPr dirty="0"/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25" y="1343813"/>
            <a:ext cx="2700025" cy="229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3975" y="3938100"/>
            <a:ext cx="2563849" cy="21402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/>
          <p:nvPr/>
        </p:nvSpPr>
        <p:spPr>
          <a:xfrm>
            <a:off x="966575" y="3661950"/>
            <a:ext cx="299100" cy="552300"/>
          </a:xfrm>
          <a:prstGeom prst="up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6"/>
          <p:cNvSpPr txBox="1"/>
          <p:nvPr/>
        </p:nvSpPr>
        <p:spPr>
          <a:xfrm>
            <a:off x="1208200" y="3601650"/>
            <a:ext cx="34404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0000"/>
                </a:solidFill>
              </a:rPr>
              <a:t>we change the permutation of features here </a:t>
            </a:r>
            <a:endParaRPr sz="1200">
              <a:solidFill>
                <a:srgbClr val="FF0000"/>
              </a:solidFill>
            </a:endParaRPr>
          </a:p>
        </p:txBody>
      </p:sp>
      <p:pic>
        <p:nvPicPr>
          <p:cNvPr id="164" name="Google Shape;16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8950" y="1944776"/>
            <a:ext cx="2443775" cy="103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22725" y="4478926"/>
            <a:ext cx="2443775" cy="103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6"/>
          <p:cNvSpPr txBox="1"/>
          <p:nvPr/>
        </p:nvSpPr>
        <p:spPr>
          <a:xfrm>
            <a:off x="2002050" y="1174100"/>
            <a:ext cx="15075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sample</a:t>
            </a:r>
            <a:endParaRPr/>
          </a:p>
        </p:txBody>
      </p:sp>
      <p:sp>
        <p:nvSpPr>
          <p:cNvPr id="167" name="Google Shape;167;p26"/>
          <p:cNvSpPr/>
          <p:nvPr/>
        </p:nvSpPr>
        <p:spPr>
          <a:xfrm>
            <a:off x="3509550" y="2102925"/>
            <a:ext cx="613200" cy="36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6"/>
          <p:cNvSpPr/>
          <p:nvPr/>
        </p:nvSpPr>
        <p:spPr>
          <a:xfrm>
            <a:off x="3433350" y="4922325"/>
            <a:ext cx="613200" cy="36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6"/>
          <p:cNvSpPr/>
          <p:nvPr/>
        </p:nvSpPr>
        <p:spPr>
          <a:xfrm>
            <a:off x="4303500" y="2289975"/>
            <a:ext cx="2329200" cy="1617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6"/>
          <p:cNvSpPr/>
          <p:nvPr/>
        </p:nvSpPr>
        <p:spPr>
          <a:xfrm>
            <a:off x="4303500" y="5010025"/>
            <a:ext cx="2329200" cy="1617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6"/>
          <p:cNvSpPr txBox="1"/>
          <p:nvPr/>
        </p:nvSpPr>
        <p:spPr>
          <a:xfrm>
            <a:off x="5399500" y="3293850"/>
            <a:ext cx="37935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</a:rPr>
              <a:t>the hash value is the row number where we find the first 1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72" name="Google Shape;172;p26"/>
          <p:cNvSpPr txBox="1"/>
          <p:nvPr/>
        </p:nvSpPr>
        <p:spPr>
          <a:xfrm rot="-5400000">
            <a:off x="222975" y="2353000"/>
            <a:ext cx="9666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feature</a:t>
            </a:r>
            <a:endParaRPr/>
          </a:p>
        </p:txBody>
      </p:sp>
      <p:sp>
        <p:nvSpPr>
          <p:cNvPr id="173" name="Google Shape;173;p26"/>
          <p:cNvSpPr txBox="1"/>
          <p:nvPr/>
        </p:nvSpPr>
        <p:spPr>
          <a:xfrm>
            <a:off x="4993925" y="1530638"/>
            <a:ext cx="11046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sample</a:t>
            </a:r>
            <a:endParaRPr/>
          </a:p>
        </p:txBody>
      </p:sp>
      <p:sp>
        <p:nvSpPr>
          <p:cNvPr id="174" name="Google Shape;174;p26"/>
          <p:cNvSpPr txBox="1"/>
          <p:nvPr/>
        </p:nvSpPr>
        <p:spPr>
          <a:xfrm rot="5400000">
            <a:off x="5979675" y="2719800"/>
            <a:ext cx="18066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hash value</a:t>
            </a:r>
            <a:endParaRPr/>
          </a:p>
        </p:txBody>
      </p:sp>
      <p:sp>
        <p:nvSpPr>
          <p:cNvPr id="2" name="Down Arrow 1"/>
          <p:cNvSpPr/>
          <p:nvPr/>
        </p:nvSpPr>
        <p:spPr>
          <a:xfrm rot="19600655">
            <a:off x="6921661" y="3969750"/>
            <a:ext cx="462987" cy="4170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747275" y="4817071"/>
            <a:ext cx="24940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In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minHash</a:t>
            </a:r>
            <a:r>
              <a:rPr lang="en-US" altLang="zh-CN" dirty="0">
                <a:solidFill>
                  <a:srgbClr val="FF0000"/>
                </a:solidFill>
              </a:rPr>
              <a:t>,</a:t>
            </a:r>
            <a:r>
              <a:rPr lang="zh-CN" altLang="en-US" dirty="0">
                <a:solidFill>
                  <a:srgbClr val="FF0000"/>
                </a:solidFill>
              </a:rPr>
              <a:t>  </a:t>
            </a:r>
            <a:r>
              <a:rPr lang="en-US" altLang="zh-CN" dirty="0">
                <a:solidFill>
                  <a:srgbClr val="FF0000"/>
                </a:solidFill>
              </a:rPr>
              <a:t>probability[hash[A]=hash[B]]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=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Jaccard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similarity[A,B]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2952873" y="2950875"/>
            <a:ext cx="137570" cy="162913"/>
          </a:xfrm>
          <a:prstGeom prst="ellipse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820481" y="1772186"/>
            <a:ext cx="137570" cy="162913"/>
          </a:xfrm>
          <a:prstGeom prst="ellipse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376066" y="1772178"/>
            <a:ext cx="137570" cy="162913"/>
          </a:xfrm>
          <a:prstGeom prst="ellipse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896925" y="4735314"/>
            <a:ext cx="137570" cy="162913"/>
          </a:xfrm>
          <a:prstGeom prst="ellipse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341334" y="4283897"/>
            <a:ext cx="137570" cy="162913"/>
          </a:xfrm>
          <a:prstGeom prst="ellipse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08898" y="4283905"/>
            <a:ext cx="137570" cy="162913"/>
          </a:xfrm>
          <a:prstGeom prst="ellipse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15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 animBg="1"/>
      <p:bldP spid="163" grpId="0"/>
      <p:bldP spid="166" grpId="0"/>
      <p:bldP spid="167" grpId="0" animBg="1"/>
      <p:bldP spid="168" grpId="0" animBg="1"/>
      <p:bldP spid="169" grpId="0" animBg="1"/>
      <p:bldP spid="170" grpId="0" animBg="1"/>
      <p:bldP spid="171" grpId="0"/>
      <p:bldP spid="172" grpId="0"/>
      <p:bldP spid="173" grpId="0"/>
      <p:bldP spid="174" grpId="0"/>
      <p:bldP spid="2" grpId="0" animBg="1"/>
      <p:bldP spid="3" grpId="0"/>
      <p:bldP spid="4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Approaches - Local Sensitive Hashing(LSH)</a:t>
            </a:r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time complexity: </a:t>
            </a:r>
          </a:p>
          <a:p>
            <a:pPr marL="4572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/>
              <a:t>Model Build:</a:t>
            </a:r>
            <a:endParaRPr sz="1800" dirty="0"/>
          </a:p>
          <a:p>
            <a:pPr marL="914400" lvl="0" indent="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800" dirty="0"/>
              <a:t>	KNN: O(n^2)</a:t>
            </a:r>
            <a:endParaRPr sz="1800" dirty="0"/>
          </a:p>
          <a:p>
            <a:pPr marL="914400" lvl="0" indent="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800" dirty="0"/>
              <a:t>	LSH: O(n)</a:t>
            </a:r>
            <a:endParaRPr sz="1800" dirty="0"/>
          </a:p>
          <a:p>
            <a:pPr marL="457200" lvl="0" indent="-406400" algn="l" rtl="0">
              <a:spcBef>
                <a:spcPts val="3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Experiments on </a:t>
            </a:r>
            <a:r>
              <a:rPr lang="en-US" sz="2800" dirty="0" err="1"/>
              <a:t>Abt</a:t>
            </a:r>
            <a:r>
              <a:rPr lang="en-US" sz="2800" dirty="0"/>
              <a:t>-Buy datasets:</a:t>
            </a:r>
            <a:endParaRPr sz="2800" dirty="0"/>
          </a:p>
          <a:p>
            <a:pPr marL="914400" lvl="1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KNN</a:t>
            </a:r>
            <a:r>
              <a:rPr lang="zh-CN" altLang="en-US" dirty="0"/>
              <a:t> </a:t>
            </a:r>
            <a:r>
              <a:rPr lang="en-US" altLang="zh-CN" dirty="0"/>
              <a:t>model:</a:t>
            </a:r>
          </a:p>
          <a:p>
            <a:pPr lvl="2" indent="-406400">
              <a:spcBef>
                <a:spcPts val="0"/>
              </a:spcBef>
              <a:buSzPts val="2800"/>
              <a:buChar char="–"/>
            </a:pPr>
            <a:r>
              <a:rPr lang="en-US" altLang="zh-CN" dirty="0"/>
              <a:t>7</a:t>
            </a:r>
            <a:r>
              <a:rPr lang="zh-CN" altLang="en-US" dirty="0"/>
              <a:t> </a:t>
            </a:r>
            <a:r>
              <a:rPr lang="en-US" altLang="zh-CN" dirty="0"/>
              <a:t>seconds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Euclidean</a:t>
            </a:r>
            <a:r>
              <a:rPr lang="zh-CN" altLang="en-US" dirty="0"/>
              <a:t> </a:t>
            </a:r>
            <a:r>
              <a:rPr lang="en-US" altLang="zh-CN" dirty="0"/>
              <a:t>distance</a:t>
            </a:r>
          </a:p>
          <a:p>
            <a:pPr lvl="2" indent="-406400">
              <a:spcBef>
                <a:spcPts val="0"/>
              </a:spcBef>
              <a:buSzPts val="2800"/>
              <a:buChar char="–"/>
            </a:pPr>
            <a:r>
              <a:rPr lang="en-US" altLang="zh-CN" dirty="0"/>
              <a:t>88</a:t>
            </a:r>
            <a:r>
              <a:rPr lang="zh-CN" altLang="en-US" dirty="0"/>
              <a:t> </a:t>
            </a:r>
            <a:r>
              <a:rPr lang="en-US" altLang="zh-CN" dirty="0"/>
              <a:t>seconds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cosine</a:t>
            </a:r>
            <a:r>
              <a:rPr lang="zh-CN" altLang="en-US" dirty="0"/>
              <a:t> </a:t>
            </a:r>
            <a:r>
              <a:rPr lang="en-US" altLang="zh-CN" dirty="0"/>
              <a:t>similarity</a:t>
            </a:r>
          </a:p>
          <a:p>
            <a:pPr lvl="1" indent="-406400">
              <a:spcBef>
                <a:spcPts val="0"/>
              </a:spcBef>
              <a:buSzPts val="2800"/>
            </a:pPr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LSH</a:t>
            </a:r>
            <a:r>
              <a:rPr lang="zh-CN" altLang="en-US" dirty="0"/>
              <a:t> </a:t>
            </a:r>
            <a:r>
              <a:rPr lang="en-US" altLang="zh-CN" dirty="0"/>
              <a:t>forest:</a:t>
            </a:r>
          </a:p>
          <a:p>
            <a:pPr lvl="2" indent="-406400">
              <a:spcBef>
                <a:spcPts val="0"/>
              </a:spcBef>
              <a:buSzPts val="2800"/>
            </a:pPr>
            <a:r>
              <a:rPr lang="en-US" altLang="zh-CN" dirty="0"/>
              <a:t>5.9</a:t>
            </a:r>
            <a:r>
              <a:rPr lang="zh-CN" altLang="en-US" dirty="0"/>
              <a:t> </a:t>
            </a:r>
            <a:r>
              <a:rPr lang="en-US" altLang="zh-CN" dirty="0"/>
              <a:t>seconds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Jaccard</a:t>
            </a:r>
            <a:r>
              <a:rPr lang="zh-CN" altLang="en-US" dirty="0"/>
              <a:t> </a:t>
            </a:r>
            <a:r>
              <a:rPr lang="en-US" altLang="zh-CN" dirty="0"/>
              <a:t>similarity</a:t>
            </a:r>
            <a:endParaRPr lang="en-US" sz="2800" dirty="0"/>
          </a:p>
          <a:p>
            <a:pPr marL="914400" lvl="1" indent="-406400" algn="l" rtl="0">
              <a:spcBef>
                <a:spcPts val="360"/>
              </a:spcBef>
              <a:spcAft>
                <a:spcPts val="0"/>
              </a:spcAft>
              <a:buSzPts val="2800"/>
              <a:buChar char="–"/>
            </a:pPr>
            <a:r>
              <a:rPr lang="en-US" sz="2800" dirty="0"/>
              <a:t>number of comparisons </a:t>
            </a:r>
            <a:r>
              <a:rPr lang="en-US" sz="2800" dirty="0">
                <a:solidFill>
                  <a:srgbClr val="FF0000"/>
                </a:solidFill>
              </a:rPr>
              <a:t>decreases</a:t>
            </a:r>
            <a:r>
              <a:rPr lang="en-US" sz="2800" dirty="0"/>
              <a:t> while still maintain the accuracy</a:t>
            </a:r>
            <a:endParaRPr sz="2800" dirty="0"/>
          </a:p>
        </p:txBody>
      </p:sp>
      <p:sp>
        <p:nvSpPr>
          <p:cNvPr id="182" name="Google Shape;182;p27"/>
          <p:cNvSpPr txBox="1"/>
          <p:nvPr/>
        </p:nvSpPr>
        <p:spPr>
          <a:xfrm>
            <a:off x="3194962" y="1714500"/>
            <a:ext cx="71688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Query:</a:t>
            </a:r>
            <a:endParaRPr sz="1800" dirty="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91440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	KNN: O(n)</a:t>
            </a:r>
            <a:endParaRPr sz="1800" dirty="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91440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	LSH: O(p), p = </a:t>
            </a:r>
            <a:r>
              <a:rPr lang="en-US" altLang="zh-CN" sz="1800" dirty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number</a:t>
            </a:r>
            <a:r>
              <a:rPr lang="zh-CN" altLang="en-US" sz="1800" dirty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r>
              <a:rPr lang="en-US" altLang="zh-CN" sz="1800" dirty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of</a:t>
            </a:r>
            <a:r>
              <a:rPr lang="zh-CN" altLang="en-US" sz="1800" dirty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r>
              <a:rPr lang="en-US" altLang="zh-CN" sz="1800" dirty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permutations</a:t>
            </a:r>
            <a:endParaRPr sz="1800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3865944" y="1805651"/>
            <a:ext cx="11575" cy="105329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3042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89" name="Google Shape;189;p28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Word embedding works for entity matching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altLang="zh-CN" dirty="0"/>
              <a:t>Distance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matching</a:t>
            </a:r>
            <a:r>
              <a:rPr lang="zh-CN" altLang="en-US" dirty="0"/>
              <a:t> </a:t>
            </a:r>
            <a:r>
              <a:rPr lang="en-US" altLang="zh-CN" dirty="0"/>
              <a:t>works</a:t>
            </a:r>
            <a:r>
              <a:rPr lang="zh-CN" altLang="en-US" dirty="0"/>
              <a:t> </a:t>
            </a:r>
            <a:r>
              <a:rPr lang="en-US" altLang="zh-CN" dirty="0"/>
              <a:t>bad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useful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reducing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search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 lang="en-US" altLang="zh-C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altLang="zh-CN" dirty="0"/>
              <a:t>DNN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naïve</a:t>
            </a:r>
            <a:r>
              <a:rPr lang="zh-CN" altLang="en-US" dirty="0"/>
              <a:t> </a:t>
            </a:r>
            <a:r>
              <a:rPr lang="en-US" altLang="zh-CN" dirty="0"/>
              <a:t>Tuple2vec</a:t>
            </a:r>
            <a:r>
              <a:rPr lang="zh-CN" altLang="en-US" dirty="0"/>
              <a:t> </a:t>
            </a:r>
            <a:r>
              <a:rPr lang="en-US" altLang="zh-CN" dirty="0"/>
              <a:t>works</a:t>
            </a:r>
            <a:r>
              <a:rPr lang="zh-CN" altLang="en-US" dirty="0"/>
              <a:t> </a:t>
            </a:r>
            <a:r>
              <a:rPr lang="en-US" altLang="zh-CN" dirty="0"/>
              <a:t>fine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still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improve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Locality sensitive hashing make it more efficient for massive data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907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/>
              <a:t>Next Step</a:t>
            </a:r>
            <a:endParaRPr/>
          </a:p>
        </p:txBody>
      </p:sp>
      <p:sp>
        <p:nvSpPr>
          <p:cNvPr id="195" name="Google Shape;195;p29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altLang="zh-CN" sz="3000" dirty="0"/>
              <a:t>Explore</a:t>
            </a:r>
            <a:r>
              <a:rPr lang="zh-CN" altLang="en-US" sz="3000" dirty="0"/>
              <a:t> </a:t>
            </a:r>
            <a:r>
              <a:rPr lang="en-US" altLang="zh-CN" sz="3000" dirty="0"/>
              <a:t>more</a:t>
            </a:r>
            <a:r>
              <a:rPr lang="zh-CN" altLang="en-US" sz="3000" dirty="0"/>
              <a:t> </a:t>
            </a:r>
            <a:r>
              <a:rPr lang="en-US" altLang="zh-CN" sz="3000" dirty="0"/>
              <a:t>word</a:t>
            </a:r>
            <a:r>
              <a:rPr lang="zh-CN" altLang="en-US" sz="3000" dirty="0"/>
              <a:t> </a:t>
            </a:r>
            <a:r>
              <a:rPr lang="en-US" altLang="zh-CN" sz="3000" dirty="0"/>
              <a:t>embedding</a:t>
            </a:r>
            <a:r>
              <a:rPr lang="zh-CN" altLang="en-US" sz="3000" dirty="0"/>
              <a:t> </a:t>
            </a:r>
            <a:r>
              <a:rPr lang="en-US" altLang="zh-CN" sz="3000" dirty="0"/>
              <a:t>methods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sz="3000" dirty="0"/>
              <a:t>Word2vec,</a:t>
            </a:r>
            <a:r>
              <a:rPr lang="zh-CN" altLang="en-US" sz="3000" dirty="0"/>
              <a:t> </a:t>
            </a:r>
            <a:r>
              <a:rPr lang="en-US" altLang="zh-CN" sz="3000" dirty="0" err="1"/>
              <a:t>FastText</a:t>
            </a:r>
            <a:endParaRPr lang="en-US" altLang="zh-CN" sz="30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altLang="zh-CN" sz="3000" dirty="0"/>
              <a:t>Design</a:t>
            </a:r>
            <a:r>
              <a:rPr lang="zh-CN" altLang="en-US" sz="3000" dirty="0"/>
              <a:t> </a:t>
            </a:r>
            <a:r>
              <a:rPr lang="en-US" sz="3000" dirty="0"/>
              <a:t>CNN and RNN models for </a:t>
            </a:r>
            <a:r>
              <a:rPr lang="en-US" altLang="zh-CN" sz="3000" dirty="0"/>
              <a:t>advanced</a:t>
            </a:r>
            <a:r>
              <a:rPr lang="zh-CN" altLang="en-US" sz="3000" dirty="0"/>
              <a:t> </a:t>
            </a:r>
            <a:r>
              <a:rPr lang="en-US" altLang="zh-CN" sz="3000" dirty="0"/>
              <a:t>tuple</a:t>
            </a:r>
            <a:r>
              <a:rPr lang="zh-CN" altLang="en-US" sz="3000" dirty="0"/>
              <a:t> </a:t>
            </a:r>
            <a:r>
              <a:rPr lang="en-US" altLang="zh-CN" sz="3000" dirty="0"/>
              <a:t>representation</a:t>
            </a:r>
            <a:r>
              <a:rPr lang="zh-CN" altLang="en-US" sz="3000" dirty="0"/>
              <a:t> </a:t>
            </a:r>
            <a:r>
              <a:rPr lang="en-US" altLang="zh-CN" sz="3000" dirty="0"/>
              <a:t>(Tuple2vec++)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altLang="zh-CN" sz="3000" dirty="0"/>
              <a:t>Explore</a:t>
            </a:r>
            <a:r>
              <a:rPr lang="zh-CN" altLang="en-US" sz="3000" dirty="0"/>
              <a:t> </a:t>
            </a:r>
            <a:r>
              <a:rPr lang="en-US" altLang="zh-CN" sz="3000" dirty="0"/>
              <a:t>better</a:t>
            </a:r>
            <a:r>
              <a:rPr lang="zh-CN" altLang="en-US" sz="3000" dirty="0"/>
              <a:t> </a:t>
            </a:r>
            <a:r>
              <a:rPr lang="en-US" altLang="zh-CN" sz="3000" dirty="0"/>
              <a:t>similarity</a:t>
            </a:r>
            <a:r>
              <a:rPr lang="zh-CN" altLang="en-US" sz="3000" dirty="0"/>
              <a:t> </a:t>
            </a:r>
            <a:r>
              <a:rPr lang="en-US" altLang="zh-CN" sz="3000" dirty="0"/>
              <a:t>vector</a:t>
            </a:r>
            <a:r>
              <a:rPr lang="zh-CN" altLang="en-US" sz="3000" dirty="0"/>
              <a:t> </a:t>
            </a:r>
            <a:r>
              <a:rPr lang="en-US" altLang="zh-CN" sz="3000" dirty="0"/>
              <a:t>generation</a:t>
            </a:r>
            <a:r>
              <a:rPr lang="zh-CN" altLang="en-US" sz="3000" dirty="0"/>
              <a:t> </a:t>
            </a:r>
            <a:r>
              <a:rPr lang="en-US" altLang="zh-CN" sz="3000" dirty="0"/>
              <a:t>methods</a:t>
            </a:r>
            <a:endParaRPr sz="30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3000" dirty="0"/>
              <a:t>Explore </a:t>
            </a:r>
            <a:r>
              <a:rPr lang="en-US" altLang="zh-CN" sz="3000" dirty="0"/>
              <a:t>more</a:t>
            </a:r>
            <a:r>
              <a:rPr lang="zh-CN" altLang="en-US" sz="3000" dirty="0"/>
              <a:t> </a:t>
            </a:r>
            <a:r>
              <a:rPr lang="en-US" altLang="zh-CN" sz="3000" dirty="0"/>
              <a:t>blocking</a:t>
            </a:r>
            <a:r>
              <a:rPr lang="zh-CN" altLang="en-US" sz="3000" dirty="0"/>
              <a:t> </a:t>
            </a:r>
            <a:r>
              <a:rPr lang="en-US" altLang="zh-CN" sz="3000" dirty="0"/>
              <a:t>techniques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sz="3000" dirty="0"/>
              <a:t>N</a:t>
            </a:r>
            <a:r>
              <a:rPr lang="en-US" sz="3000" dirty="0"/>
              <a:t>eighbor sensitive hashing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sz="3000" dirty="0"/>
              <a:t>Unsupervised</a:t>
            </a:r>
            <a:r>
              <a:rPr lang="zh-CN" altLang="en-US" sz="3000" dirty="0"/>
              <a:t> </a:t>
            </a:r>
            <a:r>
              <a:rPr lang="en-US" altLang="zh-CN" sz="3000" dirty="0"/>
              <a:t>clustering</a:t>
            </a:r>
          </a:p>
          <a:p>
            <a:pPr>
              <a:spcBef>
                <a:spcPts val="0"/>
              </a:spcBef>
            </a:pPr>
            <a:r>
              <a:rPr lang="en-US" sz="3000" dirty="0"/>
              <a:t>E</a:t>
            </a:r>
            <a:r>
              <a:rPr lang="en-US" altLang="zh-CN" sz="3000" dirty="0"/>
              <a:t>valuate</a:t>
            </a:r>
            <a:r>
              <a:rPr lang="zh-CN" altLang="en-US" sz="3000" dirty="0"/>
              <a:t> </a:t>
            </a:r>
            <a:r>
              <a:rPr lang="en-US" altLang="zh-CN" sz="3000" dirty="0"/>
              <a:t>performance</a:t>
            </a:r>
            <a:r>
              <a:rPr lang="zh-CN" altLang="en-US" sz="3000" dirty="0"/>
              <a:t> </a:t>
            </a:r>
            <a:r>
              <a:rPr lang="en-US" altLang="zh-CN" sz="3000" dirty="0"/>
              <a:t>on</a:t>
            </a:r>
            <a:r>
              <a:rPr lang="zh-CN" altLang="en-US" sz="3000" dirty="0"/>
              <a:t> </a:t>
            </a:r>
            <a:r>
              <a:rPr lang="en-US" altLang="zh-CN" sz="3000" dirty="0"/>
              <a:t>all</a:t>
            </a:r>
            <a:r>
              <a:rPr lang="zh-CN" altLang="en-US" sz="3000" dirty="0"/>
              <a:t> </a:t>
            </a:r>
            <a:r>
              <a:rPr lang="en-US" altLang="zh-CN" sz="3000" dirty="0"/>
              <a:t>collected</a:t>
            </a:r>
            <a:r>
              <a:rPr lang="zh-CN" altLang="en-US" sz="3000" dirty="0"/>
              <a:t> </a:t>
            </a:r>
            <a:r>
              <a:rPr lang="en-US" altLang="zh-CN" sz="3000" dirty="0"/>
              <a:t>datasets</a:t>
            </a:r>
            <a:endParaRPr sz="30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2847921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/>
              <a:t>Reference</a:t>
            </a:r>
            <a:endParaRPr/>
          </a:p>
        </p:txBody>
      </p:sp>
      <p:sp>
        <p:nvSpPr>
          <p:cNvPr id="208" name="Google Shape;208;p31"/>
          <p:cNvSpPr txBox="1">
            <a:spLocks noGrp="1"/>
          </p:cNvSpPr>
          <p:nvPr>
            <p:ph type="body" idx="1"/>
          </p:nvPr>
        </p:nvSpPr>
        <p:spPr>
          <a:xfrm>
            <a:off x="457200" y="1176492"/>
            <a:ext cx="8229600" cy="49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[1] Wikipedia: Word embedding, </a:t>
            </a:r>
            <a:r>
              <a:rPr lang="en-US" sz="1100" u="sng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https://en.wikipedia.org/wiki/Word_embedding</a:t>
            </a:r>
            <a:endParaRPr sz="1100" u="sng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[2] Mikolov, T., Chen, K., Corrado, G., Dean, J.: Efficient Estimation of Word Representations in Vector Space. At: http://arxiv.org/abs/1301.3781 (2013)</a:t>
            </a:r>
            <a:endParaRPr sz="11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[3] Sidharth Mudgal, Han Li, Theodoros Rekatsinas. Deep Learning for Entity Matching: A Design Space Exploration. In SIGMOD’18: 2018 International Conference on Management of Data, June 10–15, 2018, Houston, TX, USA. ACM, New York, NY, USA, 16 pages.</a:t>
            </a: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 </a:t>
            </a:r>
            <a:r>
              <a:rPr lang="en-US" sz="1100" u="sng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https://doi.org/10.1145/3183713.3196926</a:t>
            </a:r>
            <a:endParaRPr sz="1100" u="sng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  <a:hlinkClick r:id="rId3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[4] Benchmark datasets for entity resolution - database group at the University of Leipzig,</a:t>
            </a: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 </a:t>
            </a:r>
            <a:r>
              <a:rPr lang="en-US" sz="1100" u="sng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https://dbs.uni-leipzig.de/en/research/projects/object_matching/fever/benchmark_datasets_for_entity_resolution</a:t>
            </a:r>
            <a:endParaRPr sz="1100" u="sng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  <a:hlinkClick r:id="rId4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[5] S. Das, A. Doan, P. S. G. C., C. Gokhale, and P. Konda. The magellan data repository.</a:t>
            </a: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/>
              </a:rPr>
              <a:t> </a:t>
            </a:r>
            <a:r>
              <a:rPr lang="en-US" sz="1100" u="sng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5"/>
              </a:rPr>
              <a:t>https://sites.google.com/site/anhaidgroup/useful-stuff/data</a:t>
            </a:r>
            <a:endParaRPr sz="1100" u="sng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  <a:hlinkClick r:id="rId5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[6] Matthew Francis-Landau et al. 2016. Capturing semantic similarity for entity linking with convolutional neural networks. CoRR abs/1604.00734 (2016).</a:t>
            </a:r>
            <a:endParaRPr sz="11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[7] Muhammad Ebraheem, Saravanan Thirumuruganathan, Shafiq Joty, Mourad Ouzzani, and Nan Tang. Distributed Representations of Tuples for Entity Resolution. PVLDB, 11 (11): 1454-1467, 2018.</a:t>
            </a:r>
            <a:endParaRPr sz="11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[8] H. L. Dunn. Record linkage. American Journal of Public Health, 36 (12), 1946.</a:t>
            </a:r>
            <a:endParaRPr sz="11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[9] Kooli et al., ACIIDS’18. Deep Learning Based Approach for Entity Resolution in Databases</a:t>
            </a:r>
            <a:endParaRPr sz="11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[10] Kim Y. Convolutional neural networks for sentence classification[J]. arXiv preprint </a:t>
            </a:r>
            <a:endParaRPr sz="11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arXiv:1408.5882, 2014.</a:t>
            </a:r>
            <a:endParaRPr sz="11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[11] Kalchbrenner N, Grefenstette E, Blunsom P. A convolutional neural network for modelling sentences[J]. arXiv preprint arXiv:1404.2188, 2014.</a:t>
            </a:r>
            <a:endParaRPr sz="11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[12] Hu B, Lu Z, Li H, et al. Convolutional neural network architectures for matching natural language sentences[C]//Advances in Neural Information Processing Systems. 2014: 2042-2050.</a:t>
            </a:r>
            <a:endParaRPr sz="11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[13] R. Baxter, P. Christen, and T. Churches. A comparison of fast blocking methods for record linkage. In SIGKDD Workshop on Data Cleaning, Record Linkage, and Object Consolidation, 2003.</a:t>
            </a:r>
            <a:endParaRPr sz="11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[14] Park, Y., Cafarella, M., &amp; Mozafari, B. (2015). Neighbor-sensitive hashing. Proceedings of the VLDB Endowment, 9(3), 144-155.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/>
              <a:t>Background &amp; Motivation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Wh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Entity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Resolution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/>
              <a:t>(ER)?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dirty="0"/>
              <a:t>Classic</a:t>
            </a:r>
            <a:r>
              <a:rPr lang="zh-CN" altLang="en-US" dirty="0"/>
              <a:t> </a:t>
            </a:r>
            <a:r>
              <a:rPr lang="en-US" altLang="zh-CN" dirty="0"/>
              <a:t>problem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data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integration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records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refer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same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entity</a:t>
            </a:r>
            <a:r>
              <a:rPr lang="zh-CN" altLang="en-US" dirty="0"/>
              <a:t> </a:t>
            </a:r>
            <a:r>
              <a:rPr lang="en-US" altLang="zh-CN" dirty="0"/>
              <a:t>across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data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sources</a:t>
            </a:r>
            <a:endParaRPr lang="en-US" dirty="0">
              <a:solidFill>
                <a:srgbClr val="FF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altLang="zh-CN" dirty="0"/>
              <a:t>Why?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dirty="0">
                <a:solidFill>
                  <a:srgbClr val="FF0000"/>
                </a:solidFill>
              </a:rPr>
              <a:t>Heterogeneous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formats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sources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dirty="0">
                <a:solidFill>
                  <a:srgbClr val="FF0000"/>
                </a:solidFill>
              </a:rPr>
              <a:t>Errors</a:t>
            </a:r>
            <a:r>
              <a:rPr lang="zh-CN" altLang="en-US" dirty="0"/>
              <a:t> </a:t>
            </a:r>
            <a:r>
              <a:rPr lang="en-US" altLang="zh-CN" dirty="0"/>
              <a:t>during</a:t>
            </a:r>
            <a:r>
              <a:rPr lang="zh-CN" altLang="en-US" dirty="0"/>
              <a:t> </a:t>
            </a:r>
            <a:r>
              <a:rPr lang="en-US" altLang="zh-CN" dirty="0"/>
              <a:t>operations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dirty="0"/>
              <a:t>Duplicated,</a:t>
            </a:r>
            <a:r>
              <a:rPr lang="zh-CN" altLang="en-US" dirty="0"/>
              <a:t> </a:t>
            </a:r>
            <a:r>
              <a:rPr lang="en-US" altLang="zh-CN" dirty="0"/>
              <a:t>incomplete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erroneous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pPr>
              <a:spcBef>
                <a:spcPts val="0"/>
              </a:spcBef>
            </a:pPr>
            <a:r>
              <a:rPr lang="en-US" altLang="zh-CN" dirty="0"/>
              <a:t>How?</a:t>
            </a:r>
          </a:p>
          <a:p>
            <a:pPr lvl="1">
              <a:spcBef>
                <a:spcPts val="0"/>
              </a:spcBef>
            </a:pP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entities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same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attribute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remove</a:t>
            </a:r>
            <a:r>
              <a:rPr lang="zh-CN" altLang="en-US" dirty="0"/>
              <a:t> </a:t>
            </a:r>
            <a:r>
              <a:rPr lang="en-US" altLang="zh-CN" dirty="0"/>
              <a:t>duplicated</a:t>
            </a:r>
            <a:r>
              <a:rPr lang="zh-CN" altLang="en-US" dirty="0"/>
              <a:t> </a:t>
            </a:r>
            <a:r>
              <a:rPr lang="en-US" altLang="zh-CN" dirty="0"/>
              <a:t>items</a:t>
            </a:r>
          </a:p>
          <a:p>
            <a:pPr lvl="1">
              <a:spcBef>
                <a:spcPts val="0"/>
              </a:spcBef>
              <a:buChar char="•"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 dirty="0"/>
              <a:t>Challenges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Opportunities</a:t>
            </a:r>
            <a:endParaRPr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altLang="zh-CN" dirty="0"/>
              <a:t>Challenges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dirty="0"/>
              <a:t>Heterogeneous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noisy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dirty="0"/>
              <a:t>Featuring</a:t>
            </a:r>
            <a:r>
              <a:rPr lang="zh-CN" altLang="en-US" dirty="0"/>
              <a:t> </a:t>
            </a:r>
            <a:r>
              <a:rPr lang="en-US" altLang="zh-CN" dirty="0"/>
              <a:t>engineering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relationship</a:t>
            </a:r>
            <a:r>
              <a:rPr lang="zh-CN" altLang="en-US" dirty="0"/>
              <a:t> </a:t>
            </a:r>
            <a:r>
              <a:rPr lang="en-US" altLang="zh-CN" dirty="0"/>
              <a:t>capture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dirty="0"/>
              <a:t>Scalability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dirty="0"/>
              <a:t>Human</a:t>
            </a:r>
            <a:r>
              <a:rPr lang="zh-CN" altLang="en-US" dirty="0"/>
              <a:t> </a:t>
            </a:r>
            <a:r>
              <a:rPr lang="en-US" altLang="zh-CN" dirty="0"/>
              <a:t>participation</a:t>
            </a: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 lang="en-US" altLang="zh-C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altLang="zh-CN" dirty="0"/>
              <a:t>Opportunities</a:t>
            </a:r>
          </a:p>
          <a:p>
            <a:pPr lvl="1">
              <a:spcBef>
                <a:spcPts val="0"/>
              </a:spcBef>
              <a:buChar char="•"/>
            </a:pPr>
            <a:r>
              <a:rPr lang="en-US" altLang="zh-CN" dirty="0"/>
              <a:t>Deep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ER</a:t>
            </a:r>
          </a:p>
          <a:p>
            <a:pPr lvl="2">
              <a:spcBef>
                <a:spcPts val="0"/>
              </a:spcBef>
            </a:pP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deep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structure</a:t>
            </a:r>
          </a:p>
          <a:p>
            <a:pPr lvl="2">
              <a:spcBef>
                <a:spcPts val="0"/>
              </a:spcBef>
            </a:pP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similarity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calculation</a:t>
            </a:r>
          </a:p>
          <a:p>
            <a:pPr lvl="2">
              <a:spcBef>
                <a:spcPts val="0"/>
              </a:spcBef>
            </a:pP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blocking</a:t>
            </a:r>
            <a:r>
              <a:rPr lang="zh-CN" altLang="en-US" dirty="0"/>
              <a:t> </a:t>
            </a:r>
            <a:r>
              <a:rPr lang="en-US" altLang="zh-CN" dirty="0"/>
              <a:t>techniques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Definition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3562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800" dirty="0"/>
              <a:t>Input:</a:t>
            </a:r>
          </a:p>
          <a:p>
            <a:pPr indent="-457200"/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t</a:t>
            </a:r>
            <a:r>
              <a:rPr lang="en-US" sz="2800" dirty="0"/>
              <a:t>arget </a:t>
            </a:r>
            <a:r>
              <a:rPr lang="en-US" altLang="zh-CN" sz="2800" dirty="0"/>
              <a:t>entity</a:t>
            </a:r>
            <a:r>
              <a:rPr lang="en-US" sz="2800" dirty="0"/>
              <a:t> and a set of entities</a:t>
            </a:r>
            <a:r>
              <a:rPr lang="zh-CN" altLang="en-US" sz="2800" dirty="0"/>
              <a:t> </a:t>
            </a:r>
            <a:r>
              <a:rPr lang="en-US" altLang="zh-CN" sz="2800" dirty="0"/>
              <a:t>for</a:t>
            </a:r>
            <a:r>
              <a:rPr lang="zh-CN" altLang="en-US" sz="2800" dirty="0"/>
              <a:t> </a:t>
            </a:r>
            <a:r>
              <a:rPr lang="en-US" altLang="zh-CN" sz="2800" dirty="0"/>
              <a:t>matching</a:t>
            </a:r>
            <a:endParaRPr sz="28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28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800" dirty="0"/>
              <a:t>Output:</a:t>
            </a:r>
            <a:endParaRPr sz="2800" dirty="0"/>
          </a:p>
          <a:p>
            <a:pPr indent="-457200"/>
            <a:r>
              <a:rPr lang="en-US" altLang="zh-CN" sz="2800" dirty="0"/>
              <a:t>A set of matched tuples</a:t>
            </a:r>
            <a:endParaRPr lang="en-US" sz="28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US" sz="28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800" dirty="0"/>
              <a:t>Goal: </a:t>
            </a:r>
          </a:p>
          <a:p>
            <a:pPr indent="-457200"/>
            <a:r>
              <a:rPr lang="en-US" sz="2800" dirty="0"/>
              <a:t>Explore deep learning on entity resolution to</a:t>
            </a:r>
            <a:r>
              <a:rPr lang="zh-CN" altLang="en-US" sz="2800" dirty="0"/>
              <a:t> </a:t>
            </a:r>
            <a:r>
              <a:rPr lang="en-US" altLang="zh-CN" sz="2800" dirty="0"/>
              <a:t>improve</a:t>
            </a:r>
            <a:r>
              <a:rPr lang="zh-CN" altLang="en-US" sz="2800" dirty="0"/>
              <a:t> </a:t>
            </a:r>
            <a:r>
              <a:rPr lang="en-US" sz="2800" dirty="0"/>
              <a:t>the performance </a:t>
            </a:r>
            <a:endParaRPr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rd 2">
            <a:extLst>
              <a:ext uri="{FF2B5EF4-FFF2-40B4-BE49-F238E27FC236}">
                <a16:creationId xmlns:a16="http://schemas.microsoft.com/office/drawing/2014/main" id="{31DB3238-E6C9-CA43-90D2-3537D4DC6171}"/>
              </a:ext>
            </a:extLst>
          </p:cNvPr>
          <p:cNvSpPr/>
          <p:nvPr/>
        </p:nvSpPr>
        <p:spPr>
          <a:xfrm>
            <a:off x="4841507" y="2261937"/>
            <a:ext cx="2916455" cy="1597794"/>
          </a:xfrm>
          <a:prstGeom prst="flowChartPunchedCard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Definition - Example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 altLang="zh-CN" dirty="0"/>
              <a:t>Whether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wo tuples in different databases refer to same item</a:t>
            </a:r>
            <a:r>
              <a:rPr lang="en-US" altLang="zh-CN" dirty="0"/>
              <a:t>?</a:t>
            </a:r>
            <a:endParaRPr dirty="0"/>
          </a:p>
        </p:txBody>
      </p:sp>
      <p:sp>
        <p:nvSpPr>
          <p:cNvPr id="2" name="Card 1">
            <a:extLst>
              <a:ext uri="{FF2B5EF4-FFF2-40B4-BE49-F238E27FC236}">
                <a16:creationId xmlns:a16="http://schemas.microsoft.com/office/drawing/2014/main" id="{DD777571-8146-2341-A801-A9770F9959E6}"/>
              </a:ext>
            </a:extLst>
          </p:cNvPr>
          <p:cNvSpPr/>
          <p:nvPr/>
        </p:nvSpPr>
        <p:spPr>
          <a:xfrm>
            <a:off x="696113" y="2501705"/>
            <a:ext cx="3581375" cy="2993457"/>
          </a:xfrm>
          <a:prstGeom prst="flowChartPunchedCar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Google Shape;86;p17"/>
          <p:cNvSpPr txBox="1"/>
          <p:nvPr/>
        </p:nvSpPr>
        <p:spPr>
          <a:xfrm>
            <a:off x="1136788" y="2761384"/>
            <a:ext cx="3140700" cy="26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Abt_ID</a:t>
            </a:r>
            <a:r>
              <a:rPr lang="en-US" dirty="0"/>
              <a:t>: 33377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Name</a:t>
            </a:r>
            <a:r>
              <a:rPr lang="en-US" dirty="0"/>
              <a:t>: Linksys Wireless-G Ethernet Bridge - WET54G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Description</a:t>
            </a:r>
            <a:r>
              <a:rPr lang="en-US" dirty="0"/>
              <a:t>: Linksys Wireless-G Ethernet Bridge - WET54G/ Converts Wired-Ethernet Devices To Wireless-G Network Connectivity/ For Windows, Macintosh, Linux, PlayStation Consoles, Xbox Consoles, Or Anything With An Ethernet Port/ Plug And Play, No Driver Installation Require</a:t>
            </a:r>
            <a:endParaRPr dirty="0"/>
          </a:p>
        </p:txBody>
      </p:sp>
      <p:sp>
        <p:nvSpPr>
          <p:cNvPr id="87" name="Google Shape;87;p17"/>
          <p:cNvSpPr txBox="1"/>
          <p:nvPr/>
        </p:nvSpPr>
        <p:spPr>
          <a:xfrm>
            <a:off x="5105425" y="2501705"/>
            <a:ext cx="3140700" cy="12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Buy_ID</a:t>
            </a:r>
            <a:r>
              <a:rPr lang="en-US" dirty="0"/>
              <a:t>: 10346525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Name</a:t>
            </a:r>
            <a:r>
              <a:rPr lang="en-US" dirty="0"/>
              <a:t>: Linksys G Wireless-G WET54G Wireless Bridge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Description</a:t>
            </a:r>
            <a:r>
              <a:rPr lang="en-US" dirty="0"/>
              <a:t>: 54Mbps - 1 x 10/100Base-TX</a:t>
            </a:r>
            <a:endParaRPr dirty="0"/>
          </a:p>
        </p:txBody>
      </p:sp>
      <p:sp>
        <p:nvSpPr>
          <p:cNvPr id="10" name="Card 9">
            <a:extLst>
              <a:ext uri="{FF2B5EF4-FFF2-40B4-BE49-F238E27FC236}">
                <a16:creationId xmlns:a16="http://schemas.microsoft.com/office/drawing/2014/main" id="{B6BC1BD0-5472-5646-BB72-98059B8325F1}"/>
              </a:ext>
            </a:extLst>
          </p:cNvPr>
          <p:cNvSpPr/>
          <p:nvPr/>
        </p:nvSpPr>
        <p:spPr>
          <a:xfrm>
            <a:off x="4841506" y="4158013"/>
            <a:ext cx="2916455" cy="1597794"/>
          </a:xfrm>
          <a:prstGeom prst="flowChartPunchedCard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Google Shape;88;p17"/>
          <p:cNvSpPr txBox="1"/>
          <p:nvPr/>
        </p:nvSpPr>
        <p:spPr>
          <a:xfrm>
            <a:off x="5105425" y="4384055"/>
            <a:ext cx="2652536" cy="12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Buy_ID</a:t>
            </a:r>
            <a:r>
              <a:rPr lang="en-US" dirty="0"/>
              <a:t>: 10343605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Name</a:t>
            </a:r>
            <a:r>
              <a:rPr lang="en-US" dirty="0"/>
              <a:t>: Linksys Instant Gigabit EG005W Ethernet Switch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Description</a:t>
            </a:r>
            <a:r>
              <a:rPr lang="en-US" dirty="0"/>
              <a:t>: Linksys EG005W Gigabit 5-Port Workgroup Switch</a:t>
            </a:r>
            <a:endParaRPr dirty="0"/>
          </a:p>
        </p:txBody>
      </p:sp>
      <p:sp>
        <p:nvSpPr>
          <p:cNvPr id="11" name="Multiply 10">
            <a:extLst>
              <a:ext uri="{FF2B5EF4-FFF2-40B4-BE49-F238E27FC236}">
                <a16:creationId xmlns:a16="http://schemas.microsoft.com/office/drawing/2014/main" id="{BDBE228D-0E7F-C445-9EA3-1FB95E63E286}"/>
              </a:ext>
            </a:extLst>
          </p:cNvPr>
          <p:cNvSpPr/>
          <p:nvPr/>
        </p:nvSpPr>
        <p:spPr>
          <a:xfrm>
            <a:off x="4506651" y="3648095"/>
            <a:ext cx="3586163" cy="2614613"/>
          </a:xfrm>
          <a:prstGeom prst="mathMultiply">
            <a:avLst>
              <a:gd name="adj1" fmla="val 9312"/>
            </a:avLst>
          </a:prstGeom>
          <a:solidFill>
            <a:srgbClr val="FF0000"/>
          </a:solidFill>
          <a:ln w="3175">
            <a:solidFill>
              <a:srgbClr val="FF0000"/>
            </a:solidFill>
            <a:prstDash val="solid"/>
            <a:headEnd type="diamond"/>
            <a:tailEnd type="stealth" w="lg" len="lg"/>
          </a:ln>
          <a:effectLst>
            <a:outerShdw blurRad="40000" dist="63500" dir="396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799DA03-182D-EA4C-AE07-927E3362D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4212" y="2016193"/>
            <a:ext cx="2337874" cy="20287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 animBg="1"/>
      <p:bldP spid="86" grpId="0"/>
      <p:bldP spid="87" grpId="0"/>
      <p:bldP spid="10" grpId="0" animBg="1"/>
      <p:bldP spid="88" grpId="0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/>
              <a:t>Dataset</a:t>
            </a:r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Six datasets in products and citations</a:t>
            </a:r>
            <a:endParaRPr/>
          </a:p>
        </p:txBody>
      </p:sp>
      <p:graphicFrame>
        <p:nvGraphicFramePr>
          <p:cNvPr id="95" name="Google Shape;95;p18"/>
          <p:cNvGraphicFramePr/>
          <p:nvPr/>
        </p:nvGraphicFramePr>
        <p:xfrm>
          <a:off x="952500" y="1860475"/>
          <a:ext cx="7291800" cy="4096225"/>
        </p:xfrm>
        <a:graphic>
          <a:graphicData uri="http://schemas.openxmlformats.org/drawingml/2006/table">
            <a:tbl>
              <a:tblPr>
                <a:noFill/>
                <a:tableStyleId>{79C1037D-5255-4CA6-A61C-5C509F8046BC}</a:tableStyleId>
              </a:tblPr>
              <a:tblGrid>
                <a:gridCol w="1822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2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2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2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85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latin typeface="Corbel"/>
                          <a:ea typeface="Corbel"/>
                          <a:cs typeface="Corbel"/>
                          <a:sym typeface="Corbel"/>
                        </a:rPr>
                        <a:t>Dataset</a:t>
                      </a:r>
                      <a:endParaRPr sz="1800" b="1">
                        <a:latin typeface="Corbel"/>
                        <a:ea typeface="Corbel"/>
                        <a:cs typeface="Corbel"/>
                        <a:sym typeface="Corbe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latin typeface="Corbel"/>
                          <a:ea typeface="Corbel"/>
                          <a:cs typeface="Corbel"/>
                          <a:sym typeface="Corbel"/>
                        </a:rPr>
                        <a:t>#Tuples</a:t>
                      </a:r>
                      <a:endParaRPr sz="1800" b="1">
                        <a:latin typeface="Corbel"/>
                        <a:ea typeface="Corbel"/>
                        <a:cs typeface="Corbel"/>
                        <a:sym typeface="Corbe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latin typeface="Corbel"/>
                          <a:ea typeface="Corbel"/>
                          <a:cs typeface="Corbel"/>
                          <a:sym typeface="Corbel"/>
                        </a:rPr>
                        <a:t>#Matches</a:t>
                      </a:r>
                      <a:endParaRPr sz="1800" b="1">
                        <a:latin typeface="Corbel"/>
                        <a:ea typeface="Corbel"/>
                        <a:cs typeface="Corbel"/>
                        <a:sym typeface="Corbe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latin typeface="Corbel"/>
                          <a:ea typeface="Corbel"/>
                          <a:cs typeface="Corbel"/>
                          <a:sym typeface="Corbel"/>
                        </a:rPr>
                        <a:t>#Attrbutes</a:t>
                      </a:r>
                      <a:endParaRPr sz="1800" b="1">
                        <a:latin typeface="Corbel"/>
                        <a:ea typeface="Corbel"/>
                        <a:cs typeface="Corbel"/>
                        <a:sym typeface="Corbe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5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Abt-Best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2173-1092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1081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5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Amazon-Google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1363-3226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1300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5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Walmart-Amazon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2554-22074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1154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5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DBLP-ACM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2616-2294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2224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5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DBLP-Scholar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2616-64263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5347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5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DBLP-Citeseer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1823978-2512927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558787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/>
              <a:t>Approaches - Word Embedding</a:t>
            </a: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Representative Embedding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dirty="0"/>
              <a:t>Word2vec</a:t>
            </a:r>
            <a:endParaRPr dirty="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Predictive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dirty="0"/>
              <a:t>Glove</a:t>
            </a:r>
            <a:endParaRPr dirty="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Count-based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0450" y="1551875"/>
            <a:ext cx="3126126" cy="36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9025" y="1918950"/>
            <a:ext cx="5158759" cy="2188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288" y="3654617"/>
            <a:ext cx="3511751" cy="36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7424" y="4021692"/>
            <a:ext cx="3403789" cy="1902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4287854" y="4731510"/>
            <a:ext cx="4121100" cy="6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Word2vec -&gt; Tuple2vec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 sz="3600"/>
              <a:t>Approaches - Distance Based Matching </a:t>
            </a:r>
            <a:endParaRPr sz="3600"/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Given a tuple vector in set A, find its closest vector in set B, check match or not.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113" name="Google Shape;113;p20"/>
          <p:cNvGraphicFramePr/>
          <p:nvPr/>
        </p:nvGraphicFramePr>
        <p:xfrm>
          <a:off x="952500" y="2477425"/>
          <a:ext cx="7239000" cy="2377260"/>
        </p:xfrm>
        <a:graphic>
          <a:graphicData uri="http://schemas.openxmlformats.org/drawingml/2006/table">
            <a:tbl>
              <a:tblPr>
                <a:noFill/>
                <a:tableStyleId>{79C1037D-5255-4CA6-A61C-5C509F8046BC}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# Nearest Neighbors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Euclidean Distance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Cosine Distance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1-NN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0.272895467160037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0.2738205365402405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2-NN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0.37650323774283073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0.3820536540240518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5-NN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0.513413506012951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0.5541165587419057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20-NN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0.7058279370952821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0.757631822386679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100-NN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0.8482886216466234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0.9204440333024977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2409000" y="4984775"/>
            <a:ext cx="4326000" cy="6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can do something to reduce the search space!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orbel"/>
              <a:buNone/>
            </a:pPr>
            <a:r>
              <a:rPr lang="en-US" sz="3600"/>
              <a:t>Approaches - Classification Models </a:t>
            </a:r>
            <a:endParaRPr sz="3600"/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457200" y="1195667"/>
            <a:ext cx="8229600" cy="49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Given a </a:t>
            </a:r>
            <a:r>
              <a:rPr lang="en-US" dirty="0">
                <a:solidFill>
                  <a:srgbClr val="FF0000"/>
                </a:solidFill>
              </a:rPr>
              <a:t>combination</a:t>
            </a:r>
            <a:r>
              <a:rPr lang="en-US" dirty="0"/>
              <a:t> of </a:t>
            </a:r>
            <a:r>
              <a:rPr lang="en-US" dirty="0">
                <a:solidFill>
                  <a:srgbClr val="FF0000"/>
                </a:solidFill>
              </a:rPr>
              <a:t>two</a:t>
            </a:r>
            <a:r>
              <a:rPr lang="en-US" dirty="0"/>
              <a:t> tuple vector, judge whether they are </a:t>
            </a:r>
            <a:r>
              <a:rPr lang="en-US" dirty="0">
                <a:solidFill>
                  <a:srgbClr val="FF0000"/>
                </a:solidFill>
              </a:rPr>
              <a:t>matching</a:t>
            </a:r>
            <a:r>
              <a:rPr lang="en-US" dirty="0"/>
              <a:t>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Explore on several classic models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dirty="0"/>
              <a:t>Logistic Regression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dirty="0"/>
              <a:t>K-Nearest Neighbor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dirty="0"/>
              <a:t>Decision Tree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dirty="0"/>
              <a:t>Random Forest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dirty="0"/>
              <a:t>Gradient Boosting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dirty="0"/>
              <a:t>Support Vector Machine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dirty="0"/>
              <a:t>Deep Neural Network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A355A0-52E2-984F-817E-C97855E6FB50}"/>
              </a:ext>
            </a:extLst>
          </p:cNvPr>
          <p:cNvSpPr/>
          <p:nvPr/>
        </p:nvSpPr>
        <p:spPr>
          <a:xfrm>
            <a:off x="4928136" y="2839453"/>
            <a:ext cx="1597793" cy="4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Tuple</a:t>
            </a:r>
            <a:r>
              <a:rPr lang="zh-CN" altLang="en-US" dirty="0"/>
              <a:t> </a:t>
            </a:r>
            <a:r>
              <a:rPr lang="en-US" altLang="zh-CN" dirty="0"/>
              <a:t>Vec-1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1A3D87-6A0A-C24F-8B1C-31B45D03DAB8}"/>
              </a:ext>
            </a:extLst>
          </p:cNvPr>
          <p:cNvSpPr/>
          <p:nvPr/>
        </p:nvSpPr>
        <p:spPr>
          <a:xfrm>
            <a:off x="7259856" y="2839452"/>
            <a:ext cx="1597793" cy="46441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Tuple</a:t>
            </a:r>
            <a:r>
              <a:rPr lang="zh-CN" altLang="en-US" dirty="0"/>
              <a:t> </a:t>
            </a:r>
            <a:r>
              <a:rPr lang="en-US" altLang="zh-CN" dirty="0"/>
              <a:t>Vec-2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DF376E1-8738-9C49-949D-F4EEF05EC9D9}"/>
              </a:ext>
            </a:extLst>
          </p:cNvPr>
          <p:cNvSpPr/>
          <p:nvPr/>
        </p:nvSpPr>
        <p:spPr>
          <a:xfrm>
            <a:off x="5881036" y="3740617"/>
            <a:ext cx="2069431" cy="58714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Mixer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5CB047E-4204-5F49-9143-86A59AE6A3F6}"/>
              </a:ext>
            </a:extLst>
          </p:cNvPr>
          <p:cNvSpPr/>
          <p:nvPr/>
        </p:nvSpPr>
        <p:spPr>
          <a:xfrm>
            <a:off x="5616340" y="4764503"/>
            <a:ext cx="2598821" cy="71227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Classification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9428A1-0D22-0B47-9C9C-A152A6685B6F}"/>
              </a:ext>
            </a:extLst>
          </p:cNvPr>
          <p:cNvSpPr txBox="1"/>
          <p:nvPr/>
        </p:nvSpPr>
        <p:spPr>
          <a:xfrm>
            <a:off x="5727032" y="5788389"/>
            <a:ext cx="822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MATCH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71AC94-02D7-ED46-A59C-0F43FF6FB68A}"/>
              </a:ext>
            </a:extLst>
          </p:cNvPr>
          <p:cNvSpPr txBox="1"/>
          <p:nvPr/>
        </p:nvSpPr>
        <p:spPr>
          <a:xfrm>
            <a:off x="7325135" y="5788388"/>
            <a:ext cx="1250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MATCH</a:t>
            </a:r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F39D460-459C-A549-9C39-9DD5B46030C7}"/>
              </a:ext>
            </a:extLst>
          </p:cNvPr>
          <p:cNvCxnSpPr>
            <a:stCxn id="2" idx="2"/>
            <a:endCxn id="4" idx="0"/>
          </p:cNvCxnSpPr>
          <p:nvPr/>
        </p:nvCxnSpPr>
        <p:spPr>
          <a:xfrm>
            <a:off x="5727033" y="3303872"/>
            <a:ext cx="1188719" cy="43674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EE3CE04-E1F4-3F49-86F9-0BD7EAF6F2C4}"/>
              </a:ext>
            </a:extLst>
          </p:cNvPr>
          <p:cNvCxnSpPr>
            <a:cxnSpLocks/>
            <a:stCxn id="5" idx="2"/>
            <a:endCxn id="4" idx="0"/>
          </p:cNvCxnSpPr>
          <p:nvPr/>
        </p:nvCxnSpPr>
        <p:spPr>
          <a:xfrm flipH="1">
            <a:off x="6915752" y="3303871"/>
            <a:ext cx="1143001" cy="43674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0A7A00B-6316-F94E-8172-D8B8071C54F5}"/>
              </a:ext>
            </a:extLst>
          </p:cNvPr>
          <p:cNvCxnSpPr>
            <a:cxnSpLocks/>
            <a:stCxn id="4" idx="4"/>
          </p:cNvCxnSpPr>
          <p:nvPr/>
        </p:nvCxnSpPr>
        <p:spPr>
          <a:xfrm>
            <a:off x="6915752" y="4327758"/>
            <a:ext cx="0" cy="43674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B133FB4-4FCE-BE43-9CF6-9658817A3C1A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6138363" y="5476773"/>
            <a:ext cx="777390" cy="31161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92CBA50-CEB8-6E4F-8C9A-B5EF5F0F51C7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6915751" y="5476773"/>
            <a:ext cx="1034716" cy="31161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4" grpId="0" animBg="1"/>
      <p:bldP spid="6" grpId="0" animBg="1"/>
      <p:bldP spid="7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16236</TotalTime>
  <Words>1134</Words>
  <Application>Microsoft Macintosh PowerPoint</Application>
  <PresentationFormat>On-screen Show (4:3)</PresentationFormat>
  <Paragraphs>188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Corbel</vt:lpstr>
      <vt:lpstr>Calibri</vt:lpstr>
      <vt:lpstr>Arial</vt:lpstr>
      <vt:lpstr>Office Theme</vt:lpstr>
      <vt:lpstr>Entity Resolution in Deep Learning</vt:lpstr>
      <vt:lpstr>Background &amp; Motivation</vt:lpstr>
      <vt:lpstr>Challenges &amp; Opportunities</vt:lpstr>
      <vt:lpstr>Problem Definition</vt:lpstr>
      <vt:lpstr>Problem Definition - Example</vt:lpstr>
      <vt:lpstr>Dataset</vt:lpstr>
      <vt:lpstr>Approaches - Word Embedding</vt:lpstr>
      <vt:lpstr>Approaches - Distance Based Matching </vt:lpstr>
      <vt:lpstr>Approaches - Classification Models </vt:lpstr>
      <vt:lpstr>Approaches - Classification Models Results </vt:lpstr>
      <vt:lpstr>Approaches - Classification Models Results </vt:lpstr>
      <vt:lpstr>Approaches - Locality Sensitive Hashing(LSH)</vt:lpstr>
      <vt:lpstr>Example - minHash</vt:lpstr>
      <vt:lpstr>Approaches - Local Sensitive Hashing(LSH)</vt:lpstr>
      <vt:lpstr>Conclusion</vt:lpstr>
      <vt:lpstr>Next Step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Entity Resolution in Deep Learning</dc:title>
  <cp:lastModifiedBy>Kailin Tang</cp:lastModifiedBy>
  <cp:revision>10</cp:revision>
  <dcterms:modified xsi:type="dcterms:W3CDTF">2018-12-12T06:50:29Z</dcterms:modified>
</cp:coreProperties>
</file>